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331" r:id="rId2"/>
    <p:sldId id="335" r:id="rId3"/>
    <p:sldId id="332" r:id="rId4"/>
    <p:sldId id="334" r:id="rId5"/>
    <p:sldId id="327" r:id="rId6"/>
  </p:sldIdLst>
  <p:sldSz cx="9144000" cy="6858000" type="screen4x3"/>
  <p:notesSz cx="6889750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10A726B-5544-4060-9C81-83940DF02C54}">
          <p14:sldIdLst/>
        </p14:section>
        <p14:section name="Untitled Section" id="{971A0649-673B-4A9D-A851-1C3B375FDFD8}">
          <p14:sldIdLst>
            <p14:sldId id="331"/>
            <p14:sldId id="335"/>
            <p14:sldId id="332"/>
            <p14:sldId id="334"/>
            <p14:sldId id="32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8986" autoAdjust="0"/>
    <p:restoredTop sz="64416" autoAdjust="0"/>
  </p:normalViewPr>
  <p:slideViewPr>
    <p:cSldViewPr>
      <p:cViewPr varScale="1">
        <p:scale>
          <a:sx n="67" d="100"/>
          <a:sy n="67" d="100"/>
        </p:scale>
        <p:origin x="556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5558" cy="501095"/>
          </a:xfrm>
          <a:prstGeom prst="rect">
            <a:avLst/>
          </a:prstGeom>
        </p:spPr>
        <p:txBody>
          <a:bodyPr vert="horz" lIns="92437" tIns="46218" rIns="92437" bIns="46218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598" y="0"/>
            <a:ext cx="2985558" cy="501095"/>
          </a:xfrm>
          <a:prstGeom prst="rect">
            <a:avLst/>
          </a:prstGeom>
        </p:spPr>
        <p:txBody>
          <a:bodyPr vert="horz" lIns="92437" tIns="46218" rIns="92437" bIns="46218" rtlCol="0"/>
          <a:lstStyle>
            <a:lvl1pPr algn="r">
              <a:defRPr sz="1200"/>
            </a:lvl1pPr>
          </a:lstStyle>
          <a:p>
            <a:fld id="{9290A2EE-D63D-4836-88BB-CC8FA4DB5672}" type="datetimeFigureOut">
              <a:rPr lang="en-GB" smtClean="0"/>
              <a:t>17/02/21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3325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37" tIns="46218" rIns="92437" bIns="46218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6" y="4760396"/>
            <a:ext cx="5511800" cy="4509850"/>
          </a:xfrm>
          <a:prstGeom prst="rect">
            <a:avLst/>
          </a:prstGeom>
        </p:spPr>
        <p:txBody>
          <a:bodyPr vert="horz" lIns="92437" tIns="46218" rIns="92437" bIns="4621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519055"/>
            <a:ext cx="2985558" cy="501095"/>
          </a:xfrm>
          <a:prstGeom prst="rect">
            <a:avLst/>
          </a:prstGeom>
        </p:spPr>
        <p:txBody>
          <a:bodyPr vert="horz" lIns="92437" tIns="46218" rIns="92437" bIns="46218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598" y="9519055"/>
            <a:ext cx="2985558" cy="501095"/>
          </a:xfrm>
          <a:prstGeom prst="rect">
            <a:avLst/>
          </a:prstGeom>
        </p:spPr>
        <p:txBody>
          <a:bodyPr vert="horz" lIns="92437" tIns="46218" rIns="92437" bIns="46218" rtlCol="0" anchor="b"/>
          <a:lstStyle>
            <a:lvl1pPr algn="r">
              <a:defRPr sz="1200"/>
            </a:lvl1pPr>
          </a:lstStyle>
          <a:p>
            <a:fld id="{39326E1B-8723-438A-8B9D-D629B37D77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5399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069A1-15D4-42C4-BA7D-D53ABF512BC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2767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069A1-15D4-42C4-BA7D-D53ABF512BC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7199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069A1-15D4-42C4-BA7D-D53ABF512BC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2062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069A1-15D4-42C4-BA7D-D53ABF512BC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103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E0101-2A70-41C2-96B4-9B8750F0E53C}" type="datetimeFigureOut">
              <a:rPr lang="en-GB" smtClean="0"/>
              <a:t>17/02/21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D27B0-3D8C-48A3-A56F-4C01862C3AB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1026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E0101-2A70-41C2-96B4-9B8750F0E53C}" type="datetimeFigureOut">
              <a:rPr lang="en-GB" smtClean="0"/>
              <a:t>17/02/21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D27B0-3D8C-48A3-A56F-4C01862C3AB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0326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E0101-2A70-41C2-96B4-9B8750F0E53C}" type="datetimeFigureOut">
              <a:rPr lang="en-GB" smtClean="0"/>
              <a:t>17/02/21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D27B0-3D8C-48A3-A56F-4C01862C3AB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2950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E0101-2A70-41C2-96B4-9B8750F0E53C}" type="datetimeFigureOut">
              <a:rPr lang="en-GB" smtClean="0"/>
              <a:t>17/02/21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D27B0-3D8C-48A3-A56F-4C01862C3AB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2649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E0101-2A70-41C2-96B4-9B8750F0E53C}" type="datetimeFigureOut">
              <a:rPr lang="en-GB" smtClean="0"/>
              <a:t>17/02/21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D27B0-3D8C-48A3-A56F-4C01862C3AB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9835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E0101-2A70-41C2-96B4-9B8750F0E53C}" type="datetimeFigureOut">
              <a:rPr lang="en-GB" smtClean="0"/>
              <a:t>17/02/21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D27B0-3D8C-48A3-A56F-4C01862C3AB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8231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E0101-2A70-41C2-96B4-9B8750F0E53C}" type="datetimeFigureOut">
              <a:rPr lang="en-GB" smtClean="0"/>
              <a:t>17/02/21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D27B0-3D8C-48A3-A56F-4C01862C3AB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341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E0101-2A70-41C2-96B4-9B8750F0E53C}" type="datetimeFigureOut">
              <a:rPr lang="en-GB" smtClean="0"/>
              <a:t>17/02/21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D27B0-3D8C-48A3-A56F-4C01862C3AB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770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E0101-2A70-41C2-96B4-9B8750F0E53C}" type="datetimeFigureOut">
              <a:rPr lang="en-GB" smtClean="0"/>
              <a:t>17/02/21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D27B0-3D8C-48A3-A56F-4C01862C3AB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1444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E0101-2A70-41C2-96B4-9B8750F0E53C}" type="datetimeFigureOut">
              <a:rPr lang="en-GB" smtClean="0"/>
              <a:t>17/02/21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D27B0-3D8C-48A3-A56F-4C01862C3AB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3717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E0101-2A70-41C2-96B4-9B8750F0E53C}" type="datetimeFigureOut">
              <a:rPr lang="en-GB" smtClean="0"/>
              <a:t>17/02/21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D27B0-3D8C-48A3-A56F-4C01862C3AB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499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E0101-2A70-41C2-96B4-9B8750F0E53C}" type="datetimeFigureOut">
              <a:rPr lang="en-GB" smtClean="0"/>
              <a:t>17/02/21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D27B0-3D8C-48A3-A56F-4C01862C3AB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3046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98716" y="152400"/>
            <a:ext cx="79493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GoToWebinar Housekeeping: Attendee Participation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51776" y="819635"/>
            <a:ext cx="3921618" cy="66514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Your Participation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6999" y="1019595"/>
            <a:ext cx="3161905" cy="532380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40693" y="1628799"/>
            <a:ext cx="37195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 the right of your screen is the </a:t>
            </a:r>
            <a:r>
              <a:rPr lang="en-US" dirty="0" err="1"/>
              <a:t>GoToWebinar</a:t>
            </a:r>
            <a:r>
              <a:rPr lang="en-US" dirty="0"/>
              <a:t> control panel.</a:t>
            </a:r>
          </a:p>
          <a:p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740693" y="2361947"/>
            <a:ext cx="375820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Open and close your control panel by clicking the arrow.</a:t>
            </a:r>
          </a:p>
          <a:p>
            <a:endParaRPr lang="en-GB" dirty="0"/>
          </a:p>
          <a:p>
            <a:r>
              <a:rPr lang="en-US" b="1" i="1" dirty="0"/>
              <a:t>Note: </a:t>
            </a:r>
            <a:r>
              <a:rPr lang="en-US" i="1" dirty="0"/>
              <a:t>The control panel will collapse automatically when not in use </a:t>
            </a:r>
            <a:r>
              <a:rPr lang="en-GB" i="1" dirty="0"/>
              <a:t>– click on the arrow to open at any time.</a:t>
            </a:r>
          </a:p>
          <a:p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740693" y="4214121"/>
            <a:ext cx="37968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All Attendees will be ‘muted’ during the presentation.</a:t>
            </a:r>
          </a:p>
        </p:txBody>
      </p:sp>
      <p:sp>
        <p:nvSpPr>
          <p:cNvPr id="5" name="Rectangle 4"/>
          <p:cNvSpPr/>
          <p:nvPr/>
        </p:nvSpPr>
        <p:spPr>
          <a:xfrm>
            <a:off x="651776" y="819635"/>
            <a:ext cx="3921618" cy="4193541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ight Arrow 12"/>
          <p:cNvSpPr/>
          <p:nvPr/>
        </p:nvSpPr>
        <p:spPr>
          <a:xfrm>
            <a:off x="4716016" y="1196752"/>
            <a:ext cx="604127" cy="412976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3395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31537" y="152400"/>
            <a:ext cx="60837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GoToWebinar Housekeeping: Questions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9552" y="1192098"/>
            <a:ext cx="4176464" cy="3139321"/>
          </a:xfrm>
          <a:prstGeom prst="rect">
            <a:avLst/>
          </a:prstGeom>
          <a:noFill/>
          <a:ln w="28575"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Please submit your text questions and comments using the Questions panel at any time.</a:t>
            </a:r>
          </a:p>
          <a:p>
            <a:endParaRPr lang="en-US" dirty="0"/>
          </a:p>
          <a:p>
            <a:r>
              <a:rPr lang="en-GB" dirty="0"/>
              <a:t>We will be monitoring questions throughout the meeting, and will either reply in the question area, raise your question during Any Other Business, or in some cases, respond afterwards.</a:t>
            </a:r>
          </a:p>
          <a:p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539553" y="745134"/>
            <a:ext cx="4176464" cy="62567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Questions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746" y="745134"/>
            <a:ext cx="2532499" cy="4329256"/>
          </a:xfrm>
          <a:prstGeom prst="rect">
            <a:avLst/>
          </a:prstGeom>
        </p:spPr>
      </p:pic>
      <p:sp>
        <p:nvSpPr>
          <p:cNvPr id="11" name="Right Arrow 10"/>
          <p:cNvSpPr/>
          <p:nvPr/>
        </p:nvSpPr>
        <p:spPr>
          <a:xfrm>
            <a:off x="2843808" y="4764265"/>
            <a:ext cx="604127" cy="412976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329878" y="4755309"/>
            <a:ext cx="23699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/>
              <a:t>Example questions</a:t>
            </a:r>
          </a:p>
        </p:txBody>
      </p:sp>
      <p:pic>
        <p:nvPicPr>
          <p:cNvPr id="5" name="Picture 4" descr="Graphical user interface, text, application, chat or text message&#10;&#10;Description automatically generated">
            <a:extLst>
              <a:ext uri="{FF2B5EF4-FFF2-40B4-BE49-F238E27FC236}">
                <a16:creationId xmlns:a16="http://schemas.microsoft.com/office/drawing/2014/main" id="{853FCB11-886E-4730-A41E-9C4EB27CC40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43" t="50163" b="19376"/>
          <a:stretch/>
        </p:blipFill>
        <p:spPr>
          <a:xfrm>
            <a:off x="3563888" y="4441234"/>
            <a:ext cx="3184009" cy="2160240"/>
          </a:xfrm>
          <a:prstGeom prst="rect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989985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31537" y="152400"/>
            <a:ext cx="60837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GoToWebinar Housekeeping: Questions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9552" y="1192098"/>
            <a:ext cx="4176464" cy="2631490"/>
          </a:xfrm>
          <a:prstGeom prst="rect">
            <a:avLst/>
          </a:prstGeom>
          <a:noFill/>
          <a:ln w="28575"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GB" b="1" dirty="0"/>
              <a:t>Hand Raising function</a:t>
            </a:r>
          </a:p>
          <a:p>
            <a:r>
              <a:rPr lang="en-GB" sz="1050" dirty="0"/>
              <a:t> </a:t>
            </a:r>
          </a:p>
          <a:p>
            <a:r>
              <a:rPr lang="en-GB" dirty="0"/>
              <a:t>Ahead of a vote, the Presenter will ask members to use ‘Hand Raising’ to ask a question – simply click on the Hand Raising Button!</a:t>
            </a:r>
          </a:p>
          <a:p>
            <a:r>
              <a:rPr lang="en-GB" sz="1050" dirty="0"/>
              <a:t> </a:t>
            </a:r>
          </a:p>
          <a:p>
            <a:r>
              <a:rPr lang="en-GB" i="1" dirty="0"/>
              <a:t>We will unmute you so you can ask your question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39553" y="745134"/>
            <a:ext cx="4176464" cy="62567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Questions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746" y="745134"/>
            <a:ext cx="2532499" cy="432925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0451" y="3983722"/>
            <a:ext cx="785294" cy="2448272"/>
          </a:xfrm>
          <a:prstGeom prst="rect">
            <a:avLst/>
          </a:prstGeom>
        </p:spPr>
      </p:pic>
      <p:sp>
        <p:nvSpPr>
          <p:cNvPr id="11" name="Right Arrow 10"/>
          <p:cNvSpPr/>
          <p:nvPr/>
        </p:nvSpPr>
        <p:spPr>
          <a:xfrm rot="10800000">
            <a:off x="6196450" y="5733256"/>
            <a:ext cx="604127" cy="412976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6881281" y="5715346"/>
            <a:ext cx="174587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/>
              <a:t>Hand Raising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E0B8F57-D8B6-4C33-AB84-C25C5EA656CE}"/>
              </a:ext>
            </a:extLst>
          </p:cNvPr>
          <p:cNvSpPr/>
          <p:nvPr/>
        </p:nvSpPr>
        <p:spPr>
          <a:xfrm>
            <a:off x="6115745" y="908720"/>
            <a:ext cx="256455" cy="122413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4009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799947" y="152400"/>
            <a:ext cx="55469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GoToWebinar Housekeeping: Voting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71600" y="1643717"/>
            <a:ext cx="3057522" cy="2585323"/>
          </a:xfrm>
          <a:prstGeom prst="rect">
            <a:avLst/>
          </a:prstGeom>
          <a:noFill/>
          <a:ln w="28575"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  <a:p>
            <a:endParaRPr lang="en-GB" dirty="0"/>
          </a:p>
          <a:p>
            <a:pPr algn="ctr"/>
            <a:r>
              <a:rPr lang="en-GB" dirty="0"/>
              <a:t>Voting will be live in the meeting with instant results.  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The vote options will be on screen - simply select your preference! </a:t>
            </a:r>
          </a:p>
          <a:p>
            <a:r>
              <a:rPr lang="en-GB" dirty="0"/>
              <a:t>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71600" y="1196752"/>
            <a:ext cx="3057522" cy="65602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Voting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56176" y="2340271"/>
            <a:ext cx="2260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i="1" dirty="0">
                <a:solidFill>
                  <a:srgbClr val="C00000"/>
                </a:solidFill>
              </a:rPr>
              <a:t>Live vote</a:t>
            </a:r>
          </a:p>
        </p:txBody>
      </p:sp>
      <p:pic>
        <p:nvPicPr>
          <p:cNvPr id="13" name="Picture 2" descr="http://news.uic.edu/files/2014/10/vote-button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060848"/>
            <a:ext cx="1202809" cy="1205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331640" y="4797152"/>
            <a:ext cx="640871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We will now hold a test vote, to give everyone the opportunity to practise!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912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5916346" y="188640"/>
            <a:ext cx="2736304" cy="936104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4499992" y="5364606"/>
            <a:ext cx="2260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i="1" dirty="0">
                <a:solidFill>
                  <a:srgbClr val="C00000"/>
                </a:solidFill>
              </a:rPr>
              <a:t>Live vote</a:t>
            </a:r>
          </a:p>
        </p:txBody>
      </p:sp>
      <p:pic>
        <p:nvPicPr>
          <p:cNvPr id="14" name="Picture 2" descr="http://news.uic.edu/files/2014/10/vote-button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5085183"/>
            <a:ext cx="1202809" cy="1205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258682" y="656692"/>
            <a:ext cx="33638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/>
              <a:t>8. Election of Officers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4497" y="1685998"/>
            <a:ext cx="942914" cy="29396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83568" y="1893916"/>
            <a:ext cx="57606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Ahead of the vote, are there any questions?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190831" y="3738135"/>
            <a:ext cx="4824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>
                <a:solidFill>
                  <a:srgbClr val="C00000"/>
                </a:solidFill>
              </a:rPr>
              <a:t>Please use the Hand Raising function</a:t>
            </a:r>
          </a:p>
        </p:txBody>
      </p:sp>
      <p:sp>
        <p:nvSpPr>
          <p:cNvPr id="4" name="Right Arrow 3"/>
          <p:cNvSpPr/>
          <p:nvPr/>
        </p:nvSpPr>
        <p:spPr>
          <a:xfrm>
            <a:off x="6088425" y="3789189"/>
            <a:ext cx="959910" cy="412976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5863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3590</TotalTime>
  <Words>246</Words>
  <Application>Microsoft Office PowerPoint</Application>
  <PresentationFormat>On-screen Show (4:3)</PresentationFormat>
  <Paragraphs>41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roy</dc:creator>
  <cp:lastModifiedBy>Daniel Louden</cp:lastModifiedBy>
  <cp:revision>302</cp:revision>
  <cp:lastPrinted>2020-07-17T09:24:49Z</cp:lastPrinted>
  <dcterms:created xsi:type="dcterms:W3CDTF">2014-10-18T12:34:24Z</dcterms:created>
  <dcterms:modified xsi:type="dcterms:W3CDTF">2021-02-17T11:45:00Z</dcterms:modified>
</cp:coreProperties>
</file>